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13716000" cx="2438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  <p:embeddedFont>
      <p:font typeface="Open Sans Ligh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gpsjZnLkThn8qzwmEUubCgqB4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44" Type="http://schemas.openxmlformats.org/officeDocument/2006/relationships/font" Target="fonts/OpenSansLight-bold.fntdata"/><Relationship Id="rId43" Type="http://schemas.openxmlformats.org/officeDocument/2006/relationships/font" Target="fonts/OpenSansLight-regular.fntdata"/><Relationship Id="rId46" Type="http://schemas.openxmlformats.org/officeDocument/2006/relationships/font" Target="fonts/OpenSansLight-boldItalic.fntdata"/><Relationship Id="rId45" Type="http://schemas.openxmlformats.org/officeDocument/2006/relationships/font" Target="fonts/OpenSa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HelveticaNeue-regular.fntdata"/><Relationship Id="rId34" Type="http://schemas.openxmlformats.org/officeDocument/2006/relationships/slide" Target="slides/slide30.xml"/><Relationship Id="rId37" Type="http://schemas.openxmlformats.org/officeDocument/2006/relationships/font" Target="fonts/HelveticaNeue-italic.fntdata"/><Relationship Id="rId36" Type="http://schemas.openxmlformats.org/officeDocument/2006/relationships/font" Target="fonts/HelveticaNeue-bold.fntdata"/><Relationship Id="rId39" Type="http://schemas.openxmlformats.org/officeDocument/2006/relationships/font" Target="fonts/RobotoMono-regular.fntdata"/><Relationship Id="rId38" Type="http://schemas.openxmlformats.org/officeDocument/2006/relationships/font" Target="fonts/HelveticaNeu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ea54371b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Pclass has -ve corr to Survived, Pclass decreases, Survived increases (refer previous slides)</a:t>
            </a:r>
            <a:endParaRPr/>
          </a:p>
        </p:txBody>
      </p:sp>
      <p:sp>
        <p:nvSpPr>
          <p:cNvPr id="186" name="Google Shape;186;g104ea54371b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fe2de1c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105fe2de1c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4a5b8c846_2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this</a:t>
            </a:r>
            <a:endParaRPr/>
          </a:p>
        </p:txBody>
      </p:sp>
      <p:sp>
        <p:nvSpPr>
          <p:cNvPr id="200" name="Google Shape;200;g104a5b8c846_2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ea54371b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1200"/>
              <a:buFont typeface="Open Sans Light"/>
              <a:buChar char="-"/>
            </a:pPr>
            <a:r>
              <a:rPr lang="en-US" sz="1200">
                <a:solidFill>
                  <a:srgbClr val="676C7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Features that don’t provide useful information to the task might make the dataset more noisy.</a:t>
            </a:r>
            <a:endParaRPr sz="1200">
              <a:solidFill>
                <a:srgbClr val="676C7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1200"/>
              <a:buFont typeface="Open Sans Light"/>
              <a:buChar char="-"/>
            </a:pPr>
            <a:r>
              <a:rPr lang="en-US" sz="1200">
                <a:solidFill>
                  <a:srgbClr val="676C7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Affect the performance of ML algorithms</a:t>
            </a:r>
            <a:endParaRPr sz="1200">
              <a:solidFill>
                <a:srgbClr val="676C7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6C72"/>
              </a:buClr>
              <a:buSzPts val="1200"/>
              <a:buFont typeface="Open Sans Light"/>
              <a:buChar char="-"/>
            </a:pPr>
            <a:r>
              <a:rPr lang="en-US" sz="1200">
                <a:solidFill>
                  <a:srgbClr val="676C7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Linearly dependent</a:t>
            </a:r>
            <a:endParaRPr sz="1200">
              <a:solidFill>
                <a:srgbClr val="676C7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g104ea54371b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4ea54371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04ea54371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1717bcc1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051717bcc1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1717bcc1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1051717bcc1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51717bcc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051717bcc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51717bcc1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051717bcc1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1717bcc1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051717bcc1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fe2de1cb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05fe2de1cb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1717bcc1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051717bcc1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4a5b8c846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104a5b8c846_2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51717bcc1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1051717bcc1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4a5b8c846_2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104a5b8c846_2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51717bcc1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051717bcc1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1717bcc1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051717bcc1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51717bcc1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051717bcc1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51717bcc1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051717bcc1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fe2de1cb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05fe2de1cb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1717bcc1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051717bcc1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5fe2de1c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105fe2de1c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4a5b8c846_2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04a5b8c846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a5b8c846_2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04a5b8c846_2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a5b8c846_2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104a5b8c846_2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a5b8c846_2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104a5b8c846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4ea54371b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number of death increases when Pclass increases</a:t>
            </a:r>
            <a:endParaRPr/>
          </a:p>
        </p:txBody>
      </p:sp>
      <p:sp>
        <p:nvSpPr>
          <p:cNvPr id="167" name="Google Shape;167;g104ea54371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4a5b8c846_2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Pclass has -ve corr to Survived, Pclass decreases, Survived increases (refer previous slides)</a:t>
            </a:r>
            <a:endParaRPr/>
          </a:p>
        </p:txBody>
      </p:sp>
      <p:sp>
        <p:nvSpPr>
          <p:cNvPr id="176" name="Google Shape;176;g104a5b8c846_2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Blue" showMasterSp="0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54"/>
          <p:cNvSpPr txBox="1"/>
          <p:nvPr>
            <p:ph idx="1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4"/>
          <p:cNvSpPr txBox="1"/>
          <p:nvPr>
            <p:ph idx="2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" name="Google Shape;52;p54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Green" showMasterSp="0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6" name="Google Shape;56;p55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5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Quot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Red" showMasterSp="0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57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57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3" name="Google Shape;63;p57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1 - Yellow" showMasterSp="0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8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" name="Google Shape;67;p58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Green " showMasterSp="0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" name="Google Shape;70;p59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Red" showMasterSp="0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60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6" name="Google Shape;76;p60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Yellow" showMasterSp="0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/>
          <p:nvPr/>
        </p:nvSpPr>
        <p:spPr>
          <a:xfrm>
            <a:off x="1160400" y="3195450"/>
            <a:ext cx="21906301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61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tyle 02 - Blue" showMasterSp="0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2"/>
          <p:cNvSpPr txBox="1"/>
          <p:nvPr>
            <p:ph idx="1" type="body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62"/>
          <p:cNvSpPr txBox="1"/>
          <p:nvPr>
            <p:ph idx="2" type="subTitle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showMasterSp="0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63"/>
          <p:cNvSpPr txBox="1"/>
          <p:nvPr>
            <p:ph idx="1" type="body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9" name="Google Shape;89;p63"/>
          <p:cNvSpPr txBox="1"/>
          <p:nvPr>
            <p:ph idx="2" type="subTitle"/>
          </p:nvPr>
        </p:nvSpPr>
        <p:spPr>
          <a:xfrm>
            <a:off x="11271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63"/>
          <p:cNvSpPr txBox="1"/>
          <p:nvPr>
            <p:ph type="title"/>
          </p:nvPr>
        </p:nvSpPr>
        <p:spPr>
          <a:xfrm>
            <a:off x="927050" y="1290125"/>
            <a:ext cx="209363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Yellow" showMasterSp="0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6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6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- Half slide" showMasterSp="0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64"/>
          <p:cNvSpPr txBox="1"/>
          <p:nvPr>
            <p:ph idx="1" type="body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4" name="Google Shape;94;p64"/>
          <p:cNvSpPr txBox="1"/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64"/>
          <p:cNvSpPr txBox="1"/>
          <p:nvPr>
            <p:ph idx="2" type="subTitle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4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lue" showMasterSp="0">
  <p:cSld name="Quot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5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65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Green" showMasterSp="0">
  <p:cSld name="Quote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66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" showMasterSp="0">
  <p:cSld name="Quote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 showMasterSp="0">
  <p:cSld name="Quote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 txBox="1"/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68"/>
          <p:cNvSpPr txBox="1"/>
          <p:nvPr>
            <p:ph idx="1" type="subTitle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Green" showMasterSp="0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7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7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Red" showMasterSp="0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8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8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8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Blue" showMasterSp="0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/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9"/>
          <p:cNvSpPr txBox="1"/>
          <p:nvPr>
            <p:ph idx="1" type="subTitle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9"/>
          <p:cNvSpPr txBox="1"/>
          <p:nvPr>
            <p:ph idx="2" type="subTitle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Blue" showMasterSp="0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50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0"/>
          <p:cNvSpPr txBox="1"/>
          <p:nvPr>
            <p:ph idx="2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Yellow" showMasterSp="0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5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1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6" name="Google Shape;36;p51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Green" showMasterSp="0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2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Red" showMasterSp="0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635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b="0" i="0" sz="5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53"/>
          <p:cNvSpPr txBox="1"/>
          <p:nvPr>
            <p:ph idx="1" type="body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53"/>
          <p:cNvSpPr txBox="1"/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53"/>
          <p:cNvSpPr txBox="1"/>
          <p:nvPr>
            <p:ph idx="2" type="subTitle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2" type="sldNum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4"/>
          <p:cNvSpPr txBox="1"/>
          <p:nvPr>
            <p:ph idx="1" type="body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533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b="0" i="0" sz="4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b="0" i="0" sz="3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b="0" i="0" sz="3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ikit-learn.org/stable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forms.gle/FGfQTmJxHUtNGzfw6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type="title"/>
          </p:nvPr>
        </p:nvSpPr>
        <p:spPr>
          <a:xfrm>
            <a:off x="1930450" y="3520425"/>
            <a:ext cx="17050500" cy="44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b="1" lang="en-US" sz="9000"/>
              <a:t>Head Start Machine Learning</a:t>
            </a:r>
            <a:endParaRPr b="1" sz="9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7500"/>
              <a:buNone/>
            </a:pPr>
            <a:r>
              <a:rPr lang="en-US" sz="7400"/>
              <a:t>Session 3:</a:t>
            </a:r>
            <a:r>
              <a:rPr lang="en-US" sz="7400">
                <a:solidFill>
                  <a:srgbClr val="4A86E8"/>
                </a:solidFill>
              </a:rPr>
              <a:t> </a:t>
            </a:r>
            <a:endParaRPr sz="7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SzPts val="7500"/>
              <a:buNone/>
            </a:pPr>
            <a:r>
              <a:rPr lang="en-US" sz="7400">
                <a:solidFill>
                  <a:srgbClr val="4A86E8"/>
                </a:solidFill>
              </a:rPr>
              <a:t>Machine Learning with </a:t>
            </a:r>
            <a:endParaRPr b="1" sz="9000"/>
          </a:p>
        </p:txBody>
      </p:sp>
      <p:sp>
        <p:nvSpPr>
          <p:cNvPr id="114" name="Google Shape;114;p5"/>
          <p:cNvSpPr txBox="1"/>
          <p:nvPr>
            <p:ph idx="1" type="subTitle"/>
          </p:nvPr>
        </p:nvSpPr>
        <p:spPr>
          <a:xfrm>
            <a:off x="14314200" y="8793025"/>
            <a:ext cx="529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Hong Jia Herng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Year 2 CS(IS)</a:t>
            </a:r>
            <a:endParaRPr/>
          </a:p>
        </p:txBody>
      </p:sp>
      <p:sp>
        <p:nvSpPr>
          <p:cNvPr id="115" name="Google Shape;115;p5"/>
          <p:cNvSpPr txBox="1"/>
          <p:nvPr>
            <p:ph idx="1" type="subTitle"/>
          </p:nvPr>
        </p:nvSpPr>
        <p:spPr>
          <a:xfrm>
            <a:off x="5553300" y="8793025"/>
            <a:ext cx="6077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Amos Tan Li Sheng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Year 2 CS(AI)</a:t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225" y="7847625"/>
            <a:ext cx="3237275" cy="330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500" y="7847625"/>
            <a:ext cx="3306800" cy="3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6375" y="5429525"/>
            <a:ext cx="4072026" cy="219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ea54371b_0_13"/>
          <p:cNvSpPr txBox="1"/>
          <p:nvPr>
            <p:ph type="title"/>
          </p:nvPr>
        </p:nvSpPr>
        <p:spPr>
          <a:xfrm>
            <a:off x="893050" y="1471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8600"/>
              <a:t>3) Explore the data</a:t>
            </a:r>
            <a:endParaRPr sz="8600"/>
          </a:p>
        </p:txBody>
      </p:sp>
      <p:sp>
        <p:nvSpPr>
          <p:cNvPr id="189" name="Google Shape;189;g104ea54371b_0_13"/>
          <p:cNvSpPr txBox="1"/>
          <p:nvPr>
            <p:ph idx="2" type="subTitle"/>
          </p:nvPr>
        </p:nvSpPr>
        <p:spPr>
          <a:xfrm>
            <a:off x="1095650" y="18922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Understand your data</a:t>
            </a:r>
            <a:endParaRPr sz="4100"/>
          </a:p>
        </p:txBody>
      </p:sp>
      <p:pic>
        <p:nvPicPr>
          <p:cNvPr id="190" name="Google Shape;190;g104ea54371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25" y="3913838"/>
            <a:ext cx="18848550" cy="5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5fe2de1cb_0_1"/>
          <p:cNvSpPr txBox="1"/>
          <p:nvPr>
            <p:ph type="title"/>
          </p:nvPr>
        </p:nvSpPr>
        <p:spPr>
          <a:xfrm>
            <a:off x="4831575" y="3050675"/>
            <a:ext cx="14571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Open Sans Light"/>
              <a:buNone/>
            </a:pPr>
            <a:r>
              <a:rPr lang="en-US" sz="6600"/>
              <a:t>Data scientists spend 60% of their time on cleaning and organizing data.</a:t>
            </a:r>
            <a:endParaRPr sz="6600"/>
          </a:p>
        </p:txBody>
      </p:sp>
      <p:sp>
        <p:nvSpPr>
          <p:cNvPr id="196" name="Google Shape;196;g105fe2de1cb_0_1"/>
          <p:cNvSpPr txBox="1"/>
          <p:nvPr>
            <p:ph idx="1" type="subTitle"/>
          </p:nvPr>
        </p:nvSpPr>
        <p:spPr>
          <a:xfrm>
            <a:off x="4070825" y="11752275"/>
            <a:ext cx="1485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https://www.forbes.com/sites/gilpress/2016/03/23/data-preparation-most-time-consuming-least-enjoyable-data-science-task-survey-says/?sh=5a9a94ed6f63</a:t>
            </a:r>
            <a:endParaRPr sz="2000"/>
          </a:p>
        </p:txBody>
      </p:sp>
      <p:pic>
        <p:nvPicPr>
          <p:cNvPr id="197" name="Google Shape;197;g105fe2de1c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75" y="5400300"/>
            <a:ext cx="13773876" cy="58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a5b8c846_2_34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03" name="Google Shape;203;g104a5b8c846_2_34"/>
          <p:cNvSpPr txBox="1"/>
          <p:nvPr>
            <p:ph idx="1" type="body"/>
          </p:nvPr>
        </p:nvSpPr>
        <p:spPr>
          <a:xfrm>
            <a:off x="1203350" y="4263475"/>
            <a:ext cx="12612300" cy="59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Data cleaning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67408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/>
              <a:t>Might have incomplete data / anomalies that results from human error</a:t>
            </a:r>
            <a:endParaRPr sz="4906"/>
          </a:p>
          <a:p>
            <a:pPr indent="-67408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/>
              <a:t>Fix or remove outliers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Fill in missing values (zero, mean, median, or drop the entire row/column)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04" name="Google Shape;204;g104a5b8c846_2_34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05" name="Google Shape;205;g104a5b8c846_2_34"/>
          <p:cNvPicPr preferRelativeResize="0"/>
          <p:nvPr/>
        </p:nvPicPr>
        <p:blipFill rotWithShape="1">
          <a:blip r:embed="rId3">
            <a:alphaModFix/>
          </a:blip>
          <a:srcRect b="20390" l="38492" r="7544" t="30367"/>
          <a:stretch/>
        </p:blipFill>
        <p:spPr>
          <a:xfrm>
            <a:off x="20861809" y="-1"/>
            <a:ext cx="3522191" cy="32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04a5b8c846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4025" y="5018388"/>
            <a:ext cx="4937775" cy="51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ea54371b_0_23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12" name="Google Shape;212;g104ea54371b_0_23"/>
          <p:cNvSpPr txBox="1"/>
          <p:nvPr>
            <p:ph idx="1" type="body"/>
          </p:nvPr>
        </p:nvSpPr>
        <p:spPr>
          <a:xfrm>
            <a:off x="1203350" y="4263475"/>
            <a:ext cx="12932700" cy="6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Feature selection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Drop the features that provide no useful information for the task (could be based on correlation coefficient)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Remove repeated feature, if any </a:t>
            </a:r>
            <a:endParaRPr sz="4906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6"/>
              <a:t>(repeated columns are said to be linearly dependent with each other)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13" name="Google Shape;213;g104ea54371b_0_23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14" name="Google Shape;214;g104ea54371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9375" y="3473975"/>
            <a:ext cx="8349050" cy="8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04ea54371b_0_23"/>
          <p:cNvSpPr txBox="1"/>
          <p:nvPr>
            <p:ph idx="1" type="body"/>
          </p:nvPr>
        </p:nvSpPr>
        <p:spPr>
          <a:xfrm>
            <a:off x="14782850" y="12135975"/>
            <a:ext cx="894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square meter = 0.09290304 * square feet</a:t>
            </a:r>
            <a:endParaRPr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ea54371b_0_32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21" name="Google Shape;221;g104ea54371b_0_32"/>
          <p:cNvSpPr txBox="1"/>
          <p:nvPr>
            <p:ph idx="1" type="body"/>
          </p:nvPr>
        </p:nvSpPr>
        <p:spPr>
          <a:xfrm>
            <a:off x="1203350" y="4263475"/>
            <a:ext cx="9905700" cy="4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Some attributes might not make much sense on their own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Combining attributes could give more information to the model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22" name="Google Shape;222;g104ea54371b_0_32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23" name="Google Shape;223;g104ea54371b_0_32"/>
          <p:cNvPicPr preferRelativeResize="0"/>
          <p:nvPr/>
        </p:nvPicPr>
        <p:blipFill rotWithShape="1">
          <a:blip r:embed="rId3">
            <a:alphaModFix/>
          </a:blip>
          <a:srcRect b="27355" l="26754" r="28803" t="27346"/>
          <a:stretch/>
        </p:blipFill>
        <p:spPr>
          <a:xfrm>
            <a:off x="19891463" y="1932975"/>
            <a:ext cx="3218176" cy="328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04ea54371b_0_32"/>
          <p:cNvPicPr preferRelativeResize="0"/>
          <p:nvPr/>
        </p:nvPicPr>
        <p:blipFill rotWithShape="1">
          <a:blip r:embed="rId4">
            <a:alphaModFix/>
          </a:blip>
          <a:srcRect b="27042" l="27047" r="27488" t="28791"/>
          <a:stretch/>
        </p:blipFill>
        <p:spPr>
          <a:xfrm>
            <a:off x="14872425" y="2265350"/>
            <a:ext cx="2692151" cy="26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04ea54371b_0_32"/>
          <p:cNvPicPr preferRelativeResize="0"/>
          <p:nvPr/>
        </p:nvPicPr>
        <p:blipFill rotWithShape="1">
          <a:blip r:embed="rId5">
            <a:alphaModFix/>
          </a:blip>
          <a:srcRect b="25736" l="0" r="0" t="21728"/>
          <a:stretch/>
        </p:blipFill>
        <p:spPr>
          <a:xfrm>
            <a:off x="16729150" y="7326800"/>
            <a:ext cx="4356126" cy="22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04ea54371b_0_32"/>
          <p:cNvSpPr txBox="1"/>
          <p:nvPr>
            <p:ph idx="1" type="body"/>
          </p:nvPr>
        </p:nvSpPr>
        <p:spPr>
          <a:xfrm>
            <a:off x="14775350" y="1356425"/>
            <a:ext cx="288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time taken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104ea54371b_0_32"/>
          <p:cNvSpPr txBox="1"/>
          <p:nvPr>
            <p:ph idx="1" type="body"/>
          </p:nvPr>
        </p:nvSpPr>
        <p:spPr>
          <a:xfrm>
            <a:off x="19036961" y="1356425"/>
            <a:ext cx="492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distance travelled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g104ea54371b_0_32"/>
          <p:cNvSpPr txBox="1"/>
          <p:nvPr>
            <p:ph idx="1" type="body"/>
          </p:nvPr>
        </p:nvSpPr>
        <p:spPr>
          <a:xfrm>
            <a:off x="15803688" y="9801850"/>
            <a:ext cx="620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speed = distance travelled / time taken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g104ea54371b_0_32"/>
          <p:cNvCxnSpPr>
            <a:stCxn id="224" idx="2"/>
            <a:endCxn id="225" idx="0"/>
          </p:cNvCxnSpPr>
          <p:nvPr/>
        </p:nvCxnSpPr>
        <p:spPr>
          <a:xfrm>
            <a:off x="16218501" y="4880651"/>
            <a:ext cx="2688600" cy="2446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g104ea54371b_0_32"/>
          <p:cNvCxnSpPr>
            <a:stCxn id="223" idx="2"/>
            <a:endCxn id="225" idx="0"/>
          </p:cNvCxnSpPr>
          <p:nvPr/>
        </p:nvCxnSpPr>
        <p:spPr>
          <a:xfrm flipH="1">
            <a:off x="18907350" y="5213051"/>
            <a:ext cx="2593200" cy="21138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51717bcc1_0_8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36" name="Google Shape;236;g1051717bcc1_0_8"/>
          <p:cNvSpPr txBox="1"/>
          <p:nvPr>
            <p:ph idx="1" type="body"/>
          </p:nvPr>
        </p:nvSpPr>
        <p:spPr>
          <a:xfrm>
            <a:off x="1203350" y="4263475"/>
            <a:ext cx="11669400" cy="7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Handling categorical attributes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Most ML algorithms prefer to work with numbers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Need to convert categorical into numerical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2 common methods: </a:t>
            </a:r>
            <a:endParaRPr sz="4906"/>
          </a:p>
          <a:p>
            <a:pPr indent="-54013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○"/>
            </a:pPr>
            <a:r>
              <a:rPr lang="en-US" sz="4906"/>
              <a:t>Ordinal encoding</a:t>
            </a:r>
            <a:endParaRPr sz="4906"/>
          </a:p>
          <a:p>
            <a:pPr indent="-54013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○"/>
            </a:pPr>
            <a:r>
              <a:rPr lang="en-US" sz="4906"/>
              <a:t>One-hot encoding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37" name="Google Shape;237;g1051717bcc1_0_8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38" name="Google Shape;238;g1051717bcc1_0_8"/>
          <p:cNvPicPr preferRelativeResize="0"/>
          <p:nvPr/>
        </p:nvPicPr>
        <p:blipFill rotWithShape="1">
          <a:blip r:embed="rId3">
            <a:alphaModFix/>
          </a:blip>
          <a:srcRect b="0" l="20824" r="20400" t="0"/>
          <a:stretch/>
        </p:blipFill>
        <p:spPr>
          <a:xfrm>
            <a:off x="13111387" y="8128025"/>
            <a:ext cx="10311875" cy="4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051717bcc1_0_8"/>
          <p:cNvPicPr preferRelativeResize="0"/>
          <p:nvPr/>
        </p:nvPicPr>
        <p:blipFill rotWithShape="1">
          <a:blip r:embed="rId4">
            <a:alphaModFix/>
          </a:blip>
          <a:srcRect b="0" l="27940" r="28259" t="0"/>
          <a:stretch/>
        </p:blipFill>
        <p:spPr>
          <a:xfrm>
            <a:off x="14178215" y="1620975"/>
            <a:ext cx="8178202" cy="4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051717bcc1_0_8"/>
          <p:cNvSpPr txBox="1"/>
          <p:nvPr>
            <p:ph idx="1" type="body"/>
          </p:nvPr>
        </p:nvSpPr>
        <p:spPr>
          <a:xfrm>
            <a:off x="16065625" y="897675"/>
            <a:ext cx="440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Ordinal encoding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g1051717bcc1_0_8"/>
          <p:cNvSpPr txBox="1"/>
          <p:nvPr>
            <p:ph idx="1" type="body"/>
          </p:nvPr>
        </p:nvSpPr>
        <p:spPr>
          <a:xfrm>
            <a:off x="16065625" y="7256988"/>
            <a:ext cx="440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One-hot </a:t>
            </a: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encoding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1717bcc1_0_27"/>
          <p:cNvSpPr txBox="1"/>
          <p:nvPr>
            <p:ph idx="1" type="body"/>
          </p:nvPr>
        </p:nvSpPr>
        <p:spPr>
          <a:xfrm>
            <a:off x="10548500" y="4692200"/>
            <a:ext cx="11669400" cy="4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ML algorithms assume that 2 nearby values are more similar than 2 distant values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Not suitable to use for the categories that have equal existence (red, blue, green)</a:t>
            </a:r>
            <a:endParaRPr sz="4906"/>
          </a:p>
        </p:txBody>
      </p:sp>
      <p:sp>
        <p:nvSpPr>
          <p:cNvPr id="247" name="Google Shape;247;g1051717bcc1_0_27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48" name="Google Shape;248;g1051717bcc1_0_27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49" name="Google Shape;249;g1051717bcc1_0_27"/>
          <p:cNvPicPr preferRelativeResize="0"/>
          <p:nvPr/>
        </p:nvPicPr>
        <p:blipFill rotWithShape="1">
          <a:blip r:embed="rId3">
            <a:alphaModFix/>
          </a:blip>
          <a:srcRect b="0" l="27940" r="28259" t="0"/>
          <a:stretch/>
        </p:blipFill>
        <p:spPr>
          <a:xfrm>
            <a:off x="1095640" y="5612775"/>
            <a:ext cx="8178202" cy="4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051717bcc1_0_27"/>
          <p:cNvSpPr txBox="1"/>
          <p:nvPr>
            <p:ph idx="1" type="body"/>
          </p:nvPr>
        </p:nvSpPr>
        <p:spPr>
          <a:xfrm>
            <a:off x="1402050" y="4456275"/>
            <a:ext cx="756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Open Sans"/>
                <a:ea typeface="Open Sans"/>
                <a:cs typeface="Open Sans"/>
                <a:sym typeface="Open Sans"/>
              </a:rPr>
              <a:t>Ordinal encoding</a:t>
            </a:r>
            <a:endParaRPr b="1" sz="5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51717bcc1_0_37"/>
          <p:cNvSpPr txBox="1"/>
          <p:nvPr>
            <p:ph idx="1" type="body"/>
          </p:nvPr>
        </p:nvSpPr>
        <p:spPr>
          <a:xfrm>
            <a:off x="11158100" y="4692200"/>
            <a:ext cx="11669400" cy="4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Fix the issue that ordinal encoding produces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But if there’s a large number of categories, 1-hot encoding results in a large number of input features</a:t>
            </a:r>
            <a:endParaRPr sz="4906"/>
          </a:p>
          <a:p>
            <a:pPr indent="-540131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■"/>
            </a:pPr>
            <a:r>
              <a:rPr lang="en-US" sz="4906"/>
              <a:t>may slow down </a:t>
            </a:r>
            <a:r>
              <a:rPr lang="en-US" sz="4906"/>
              <a:t>training</a:t>
            </a:r>
            <a:endParaRPr sz="4906"/>
          </a:p>
        </p:txBody>
      </p:sp>
      <p:sp>
        <p:nvSpPr>
          <p:cNvPr id="256" name="Google Shape;256;g1051717bcc1_0_37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57" name="Google Shape;257;g1051717bcc1_0_37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sp>
        <p:nvSpPr>
          <p:cNvPr id="258" name="Google Shape;258;g1051717bcc1_0_37"/>
          <p:cNvSpPr txBox="1"/>
          <p:nvPr>
            <p:ph idx="1" type="body"/>
          </p:nvPr>
        </p:nvSpPr>
        <p:spPr>
          <a:xfrm>
            <a:off x="2011650" y="4456275"/>
            <a:ext cx="756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latin typeface="Open Sans"/>
                <a:ea typeface="Open Sans"/>
                <a:cs typeface="Open Sans"/>
                <a:sym typeface="Open Sans"/>
              </a:rPr>
              <a:t>One-hot</a:t>
            </a:r>
            <a:r>
              <a:rPr b="1" lang="en-US" sz="5500">
                <a:latin typeface="Open Sans"/>
                <a:ea typeface="Open Sans"/>
                <a:cs typeface="Open Sans"/>
                <a:sym typeface="Open Sans"/>
              </a:rPr>
              <a:t> encoding</a:t>
            </a:r>
            <a:endParaRPr b="1" sz="5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g1051717bcc1_0_37"/>
          <p:cNvPicPr preferRelativeResize="0"/>
          <p:nvPr/>
        </p:nvPicPr>
        <p:blipFill rotWithShape="1">
          <a:blip r:embed="rId3">
            <a:alphaModFix/>
          </a:blip>
          <a:srcRect b="0" l="20824" r="20400" t="0"/>
          <a:stretch/>
        </p:blipFill>
        <p:spPr>
          <a:xfrm>
            <a:off x="638412" y="5652475"/>
            <a:ext cx="10311875" cy="44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1717bcc1_0_46"/>
          <p:cNvSpPr txBox="1"/>
          <p:nvPr>
            <p:ph type="title"/>
          </p:nvPr>
        </p:nvSpPr>
        <p:spPr>
          <a:xfrm>
            <a:off x="893050" y="-527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65" name="Google Shape;265;g1051717bcc1_0_46"/>
          <p:cNvSpPr txBox="1"/>
          <p:nvPr>
            <p:ph idx="1" type="body"/>
          </p:nvPr>
        </p:nvSpPr>
        <p:spPr>
          <a:xfrm>
            <a:off x="1203350" y="2739475"/>
            <a:ext cx="116694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Feature scaling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speed up training time</a:t>
            </a:r>
            <a:endParaRPr/>
          </a:p>
        </p:txBody>
      </p:sp>
      <p:sp>
        <p:nvSpPr>
          <p:cNvPr id="266" name="Google Shape;266;g1051717bcc1_0_46"/>
          <p:cNvSpPr txBox="1"/>
          <p:nvPr>
            <p:ph idx="2" type="subTitle"/>
          </p:nvPr>
        </p:nvSpPr>
        <p:spPr>
          <a:xfrm>
            <a:off x="1095650" y="17398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67" name="Google Shape;267;g1051717bcc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450" y="4651425"/>
            <a:ext cx="19707076" cy="73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1717bcc1_0_57"/>
          <p:cNvSpPr txBox="1"/>
          <p:nvPr>
            <p:ph type="title"/>
          </p:nvPr>
        </p:nvSpPr>
        <p:spPr>
          <a:xfrm>
            <a:off x="893050" y="-527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73" name="Google Shape;273;g1051717bcc1_0_57"/>
          <p:cNvSpPr txBox="1"/>
          <p:nvPr>
            <p:ph idx="1" type="body"/>
          </p:nvPr>
        </p:nvSpPr>
        <p:spPr>
          <a:xfrm>
            <a:off x="1203350" y="3196675"/>
            <a:ext cx="154446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Min-max scaling / Normalization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Scale input features into the range of [0, 1]</a:t>
            </a:r>
            <a:endParaRPr sz="4906"/>
          </a:p>
        </p:txBody>
      </p:sp>
      <p:sp>
        <p:nvSpPr>
          <p:cNvPr id="274" name="Google Shape;274;g1051717bcc1_0_57"/>
          <p:cNvSpPr txBox="1"/>
          <p:nvPr>
            <p:ph idx="2" type="subTitle"/>
          </p:nvPr>
        </p:nvSpPr>
        <p:spPr>
          <a:xfrm>
            <a:off x="1095650" y="17398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75" name="Google Shape;275;g1051717bcc1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363" y="5353075"/>
            <a:ext cx="9303275" cy="28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fe2de1cb_0_135"/>
          <p:cNvSpPr txBox="1"/>
          <p:nvPr>
            <p:ph idx="2" type="subTitle"/>
          </p:nvPr>
        </p:nvSpPr>
        <p:spPr>
          <a:xfrm>
            <a:off x="8014650" y="5420275"/>
            <a:ext cx="10263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Select Tab “Head Start Machine Learning”</a:t>
            </a:r>
            <a:endParaRPr sz="4000">
              <a:solidFill>
                <a:srgbClr val="0D5DD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Mark your attendance by inserting “1”</a:t>
            </a:r>
            <a:endParaRPr sz="4000">
              <a:solidFill>
                <a:srgbClr val="0D5DD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000">
                <a:solidFill>
                  <a:srgbClr val="0D5DDF"/>
                </a:solidFill>
              </a:rPr>
              <a:t>&gt; Do it within this 2 hours</a:t>
            </a:r>
            <a:endParaRPr sz="4000">
              <a:solidFill>
                <a:srgbClr val="0D5DDF"/>
              </a:solidFill>
            </a:endParaRPr>
          </a:p>
        </p:txBody>
      </p:sp>
      <p:sp>
        <p:nvSpPr>
          <p:cNvPr id="124" name="Google Shape;124;g105fe2de1cb_0_135"/>
          <p:cNvSpPr txBox="1"/>
          <p:nvPr>
            <p:ph type="title"/>
          </p:nvPr>
        </p:nvSpPr>
        <p:spPr>
          <a:xfrm>
            <a:off x="2240500" y="3019125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Attendance</a:t>
            </a:r>
            <a:endParaRPr/>
          </a:p>
        </p:txBody>
      </p:sp>
      <p:pic>
        <p:nvPicPr>
          <p:cNvPr id="125" name="Google Shape;125;g105fe2de1cb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100" y="5161250"/>
            <a:ext cx="5545550" cy="55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51717bcc1_0_65"/>
          <p:cNvSpPr txBox="1"/>
          <p:nvPr>
            <p:ph type="title"/>
          </p:nvPr>
        </p:nvSpPr>
        <p:spPr>
          <a:xfrm>
            <a:off x="893050" y="-527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Data preparation</a:t>
            </a:r>
            <a:endParaRPr/>
          </a:p>
        </p:txBody>
      </p:sp>
      <p:sp>
        <p:nvSpPr>
          <p:cNvPr id="281" name="Google Shape;281;g1051717bcc1_0_65"/>
          <p:cNvSpPr txBox="1"/>
          <p:nvPr>
            <p:ph idx="1" type="body"/>
          </p:nvPr>
        </p:nvSpPr>
        <p:spPr>
          <a:xfrm>
            <a:off x="1203350" y="3196675"/>
            <a:ext cx="193437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Standardization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Scale input features into standard normally distributed data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No bounding range</a:t>
            </a:r>
            <a:endParaRPr sz="4906"/>
          </a:p>
        </p:txBody>
      </p:sp>
      <p:sp>
        <p:nvSpPr>
          <p:cNvPr id="282" name="Google Shape;282;g1051717bcc1_0_65"/>
          <p:cNvSpPr txBox="1"/>
          <p:nvPr>
            <p:ph idx="2" type="subTitle"/>
          </p:nvPr>
        </p:nvSpPr>
        <p:spPr>
          <a:xfrm>
            <a:off x="1095650" y="17398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Before feeding into ML algorithm</a:t>
            </a:r>
            <a:endParaRPr/>
          </a:p>
        </p:txBody>
      </p:sp>
      <p:pic>
        <p:nvPicPr>
          <p:cNvPr id="283" name="Google Shape;283;g1051717bcc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350" y="6033376"/>
            <a:ext cx="7747500" cy="2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a5b8c846_2_40"/>
          <p:cNvSpPr txBox="1"/>
          <p:nvPr>
            <p:ph type="title"/>
          </p:nvPr>
        </p:nvSpPr>
        <p:spPr>
          <a:xfrm>
            <a:off x="893050" y="6043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) Select a model and train it</a:t>
            </a:r>
            <a:endParaRPr/>
          </a:p>
        </p:txBody>
      </p:sp>
      <p:sp>
        <p:nvSpPr>
          <p:cNvPr id="289" name="Google Shape;289;g104a5b8c846_2_40"/>
          <p:cNvSpPr txBox="1"/>
          <p:nvPr>
            <p:ph idx="1" type="body"/>
          </p:nvPr>
        </p:nvSpPr>
        <p:spPr>
          <a:xfrm>
            <a:off x="1203350" y="3393850"/>
            <a:ext cx="10745700" cy="8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/>
              <a:t>After the data is well prepared, the rest you need to do is </a:t>
            </a:r>
            <a:r>
              <a:rPr lang="en-US" sz="4906"/>
              <a:t>just</a:t>
            </a:r>
            <a:r>
              <a:rPr lang="en-US" sz="4906"/>
              <a:t> select a suitable model and train it on the training set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For a supervised learning problem, it is usually either a </a:t>
            </a:r>
            <a:r>
              <a:rPr b="1" lang="en-US" sz="4906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en-US" sz="4906"/>
              <a:t> or </a:t>
            </a:r>
            <a:r>
              <a:rPr b="1" lang="en-US" sz="4906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r>
              <a:rPr lang="en-US" sz="4906"/>
              <a:t> problem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 u="sng">
                <a:solidFill>
                  <a:schemeClr val="hlink"/>
                </a:solidFill>
                <a:hlinkClick r:id="rId3"/>
              </a:rPr>
              <a:t>https://scikit-learn.org/stable/</a:t>
            </a:r>
            <a:r>
              <a:rPr lang="en-US" sz="4906"/>
              <a:t> 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90" name="Google Shape;290;g104a5b8c846_2_40"/>
          <p:cNvSpPr txBox="1"/>
          <p:nvPr>
            <p:ph idx="2" type="subTitle"/>
          </p:nvPr>
        </p:nvSpPr>
        <p:spPr>
          <a:xfrm>
            <a:off x="1095650" y="23494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The only part that uses ML algorithms</a:t>
            </a:r>
            <a:endParaRPr/>
          </a:p>
        </p:txBody>
      </p:sp>
      <p:pic>
        <p:nvPicPr>
          <p:cNvPr id="291" name="Google Shape;291;g104a5b8c846_2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175" y="3859900"/>
            <a:ext cx="11817425" cy="65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51717bcc1_0_76"/>
          <p:cNvSpPr txBox="1"/>
          <p:nvPr>
            <p:ph type="title"/>
          </p:nvPr>
        </p:nvSpPr>
        <p:spPr>
          <a:xfrm>
            <a:off x="893050" y="6043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5) Select a model and train it</a:t>
            </a:r>
            <a:endParaRPr/>
          </a:p>
        </p:txBody>
      </p:sp>
      <p:sp>
        <p:nvSpPr>
          <p:cNvPr id="297" name="Google Shape;297;g1051717bcc1_0_76"/>
          <p:cNvSpPr txBox="1"/>
          <p:nvPr>
            <p:ph idx="1" type="body"/>
          </p:nvPr>
        </p:nvSpPr>
        <p:spPr>
          <a:xfrm>
            <a:off x="1203350" y="3393850"/>
            <a:ext cx="10972500" cy="8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408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24"/>
              <a:buChar char="•"/>
            </a:pPr>
            <a:r>
              <a:rPr lang="en-US" sz="4906"/>
              <a:t>Use the performance measure that you’ve chosen at </a:t>
            </a:r>
            <a:r>
              <a:rPr b="1" lang="en-US" sz="4906">
                <a:latin typeface="Open Sans"/>
                <a:ea typeface="Open Sans"/>
                <a:cs typeface="Open Sans"/>
                <a:sym typeface="Open Sans"/>
              </a:rPr>
              <a:t>step 1)</a:t>
            </a:r>
            <a:r>
              <a:rPr lang="en-US" sz="4906"/>
              <a:t> to evaluate it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It’s a metric to tell how well your model is performing on predicting the target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You can also use it to compare the performance of different models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98" name="Google Shape;298;g1051717bcc1_0_76"/>
          <p:cNvSpPr txBox="1"/>
          <p:nvPr>
            <p:ph idx="2" type="subTitle"/>
          </p:nvPr>
        </p:nvSpPr>
        <p:spPr>
          <a:xfrm>
            <a:off x="1095650" y="23494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Evaluate your model</a:t>
            </a:r>
            <a:endParaRPr/>
          </a:p>
        </p:txBody>
      </p:sp>
      <p:pic>
        <p:nvPicPr>
          <p:cNvPr id="299" name="Google Shape;299;g1051717bcc1_0_76"/>
          <p:cNvPicPr preferRelativeResize="0"/>
          <p:nvPr/>
        </p:nvPicPr>
        <p:blipFill rotWithShape="1">
          <a:blip r:embed="rId3">
            <a:alphaModFix/>
          </a:blip>
          <a:srcRect b="8525" l="0" r="0" t="0"/>
          <a:stretch/>
        </p:blipFill>
        <p:spPr>
          <a:xfrm>
            <a:off x="13297650" y="3596700"/>
            <a:ext cx="10003525" cy="68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4a5b8c846_2_46"/>
          <p:cNvSpPr txBox="1"/>
          <p:nvPr>
            <p:ph idx="1" type="body"/>
          </p:nvPr>
        </p:nvSpPr>
        <p:spPr>
          <a:xfrm>
            <a:off x="1203350" y="4079650"/>
            <a:ext cx="12526800" cy="3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7624" lvl="0" marL="457200" rtl="0" algn="l">
              <a:spcBef>
                <a:spcPts val="0"/>
              </a:spcBef>
              <a:spcAft>
                <a:spcPts val="0"/>
              </a:spcAft>
              <a:buSzPts val="6224"/>
              <a:buChar char="•"/>
            </a:pPr>
            <a:r>
              <a:rPr lang="en-US" sz="4906"/>
              <a:t>Try different models</a:t>
            </a:r>
            <a:endParaRPr sz="4906"/>
          </a:p>
          <a:p>
            <a:pPr indent="-547624" lvl="0" marL="457200" rtl="0" algn="l">
              <a:spcBef>
                <a:spcPts val="0"/>
              </a:spcBef>
              <a:spcAft>
                <a:spcPts val="0"/>
              </a:spcAft>
              <a:buSzPts val="6224"/>
              <a:buChar char="•"/>
            </a:pPr>
            <a:r>
              <a:rPr lang="en-US" sz="4906"/>
              <a:t>Revisit previous data preparation steps</a:t>
            </a:r>
            <a:endParaRPr sz="4906"/>
          </a:p>
          <a:p>
            <a:pPr indent="-547624" lvl="0" marL="457200" rtl="0" algn="l">
              <a:spcBef>
                <a:spcPts val="0"/>
              </a:spcBef>
              <a:spcAft>
                <a:spcPts val="0"/>
              </a:spcAft>
              <a:buSzPts val="6224"/>
              <a:buChar char="•"/>
            </a:pPr>
            <a:r>
              <a:rPr lang="en-US" sz="4906"/>
              <a:t>Hyperparameter tuning</a:t>
            </a:r>
            <a:endParaRPr sz="49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305" name="Google Shape;305;g104a5b8c846_2_46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6</a:t>
            </a:r>
            <a:r>
              <a:rPr lang="en-US"/>
              <a:t>) Improving your model</a:t>
            </a:r>
            <a:endParaRPr/>
          </a:p>
        </p:txBody>
      </p:sp>
      <p:sp>
        <p:nvSpPr>
          <p:cNvPr id="306" name="Google Shape;306;g104a5b8c846_2_46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What to do to improve the performance?</a:t>
            </a:r>
            <a:endParaRPr/>
          </a:p>
        </p:txBody>
      </p:sp>
      <p:pic>
        <p:nvPicPr>
          <p:cNvPr id="307" name="Google Shape;307;g104a5b8c846_2_46"/>
          <p:cNvPicPr preferRelativeResize="0"/>
          <p:nvPr/>
        </p:nvPicPr>
        <p:blipFill rotWithShape="1">
          <a:blip r:embed="rId3">
            <a:alphaModFix/>
          </a:blip>
          <a:srcRect b="0" l="17495" r="8088" t="0"/>
          <a:stretch/>
        </p:blipFill>
        <p:spPr>
          <a:xfrm>
            <a:off x="15262175" y="3554825"/>
            <a:ext cx="8897401" cy="95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51717bcc1_0_85"/>
          <p:cNvSpPr txBox="1"/>
          <p:nvPr>
            <p:ph idx="1" type="body"/>
          </p:nvPr>
        </p:nvSpPr>
        <p:spPr>
          <a:xfrm>
            <a:off x="1203350" y="4079650"/>
            <a:ext cx="219063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Search for the best set of hyperparameters for the model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2 common ways: </a:t>
            </a:r>
            <a:r>
              <a:rPr b="1" lang="en-US" sz="4906">
                <a:latin typeface="Open Sans"/>
                <a:ea typeface="Open Sans"/>
                <a:cs typeface="Open Sans"/>
                <a:sym typeface="Open Sans"/>
              </a:rPr>
              <a:t>Grid search</a:t>
            </a:r>
            <a:r>
              <a:rPr lang="en-US" sz="4906"/>
              <a:t> or </a:t>
            </a:r>
            <a:r>
              <a:rPr b="1" lang="en-US" sz="4906">
                <a:latin typeface="Open Sans"/>
                <a:ea typeface="Open Sans"/>
                <a:cs typeface="Open Sans"/>
                <a:sym typeface="Open Sans"/>
              </a:rPr>
              <a:t>Randomized search</a:t>
            </a:r>
            <a:endParaRPr b="1" sz="4906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g1051717bcc1_0_85"/>
          <p:cNvSpPr txBox="1"/>
          <p:nvPr>
            <p:ph type="title"/>
          </p:nvPr>
        </p:nvSpPr>
        <p:spPr>
          <a:xfrm>
            <a:off x="893050" y="12901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6) Improving your model</a:t>
            </a:r>
            <a:endParaRPr/>
          </a:p>
        </p:txBody>
      </p:sp>
      <p:sp>
        <p:nvSpPr>
          <p:cNvPr id="314" name="Google Shape;314;g1051717bcc1_0_85"/>
          <p:cNvSpPr txBox="1"/>
          <p:nvPr>
            <p:ph idx="2" type="subTitle"/>
          </p:nvPr>
        </p:nvSpPr>
        <p:spPr>
          <a:xfrm>
            <a:off x="1095650" y="30352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What to do to improve the performance?</a:t>
            </a:r>
            <a:endParaRPr/>
          </a:p>
        </p:txBody>
      </p:sp>
      <p:pic>
        <p:nvPicPr>
          <p:cNvPr id="315" name="Google Shape;315;g1051717bcc1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50" y="9106900"/>
            <a:ext cx="18593350" cy="3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051717bcc1_0_85"/>
          <p:cNvSpPr txBox="1"/>
          <p:nvPr>
            <p:ph idx="1" type="body"/>
          </p:nvPr>
        </p:nvSpPr>
        <p:spPr>
          <a:xfrm>
            <a:off x="9432250" y="7502875"/>
            <a:ext cx="413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hyperparameters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7" name="Google Shape;317;g1051717bcc1_0_85"/>
          <p:cNvCxnSpPr>
            <a:stCxn id="316" idx="2"/>
          </p:cNvCxnSpPr>
          <p:nvPr/>
        </p:nvCxnSpPr>
        <p:spPr>
          <a:xfrm flipH="1">
            <a:off x="7577500" y="8226175"/>
            <a:ext cx="3922800" cy="126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g1051717bcc1_0_85"/>
          <p:cNvCxnSpPr>
            <a:stCxn id="316" idx="2"/>
          </p:cNvCxnSpPr>
          <p:nvPr/>
        </p:nvCxnSpPr>
        <p:spPr>
          <a:xfrm flipH="1">
            <a:off x="9747100" y="8226175"/>
            <a:ext cx="1753200" cy="13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g1051717bcc1_0_85"/>
          <p:cNvCxnSpPr>
            <a:stCxn id="316" idx="2"/>
          </p:cNvCxnSpPr>
          <p:nvPr/>
        </p:nvCxnSpPr>
        <p:spPr>
          <a:xfrm>
            <a:off x="11500300" y="8226175"/>
            <a:ext cx="286800" cy="142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g1051717bcc1_0_85"/>
          <p:cNvCxnSpPr>
            <a:stCxn id="316" idx="2"/>
          </p:cNvCxnSpPr>
          <p:nvPr/>
        </p:nvCxnSpPr>
        <p:spPr>
          <a:xfrm>
            <a:off x="11500300" y="8226175"/>
            <a:ext cx="2910000" cy="152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g1051717bcc1_0_85"/>
          <p:cNvSpPr txBox="1"/>
          <p:nvPr>
            <p:ph idx="1" type="body"/>
          </p:nvPr>
        </p:nvSpPr>
        <p:spPr>
          <a:xfrm>
            <a:off x="12984800" y="8304888"/>
            <a:ext cx="123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b="1" sz="3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1717bcc1_0_108"/>
          <p:cNvSpPr txBox="1"/>
          <p:nvPr>
            <p:ph type="title"/>
          </p:nvPr>
        </p:nvSpPr>
        <p:spPr>
          <a:xfrm>
            <a:off x="893050" y="7092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6) Improving your model</a:t>
            </a:r>
            <a:endParaRPr/>
          </a:p>
        </p:txBody>
      </p:sp>
      <p:sp>
        <p:nvSpPr>
          <p:cNvPr id="327" name="Google Shape;327;g1051717bcc1_0_108"/>
          <p:cNvSpPr txBox="1"/>
          <p:nvPr>
            <p:ph idx="2" type="subTitle"/>
          </p:nvPr>
        </p:nvSpPr>
        <p:spPr>
          <a:xfrm>
            <a:off x="1095650" y="17398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What to do to improve the performance?</a:t>
            </a:r>
            <a:endParaRPr/>
          </a:p>
        </p:txBody>
      </p:sp>
      <p:pic>
        <p:nvPicPr>
          <p:cNvPr id="328" name="Google Shape;328;g1051717bcc1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62" y="3892750"/>
            <a:ext cx="19392671" cy="97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051717bcc1_0_108"/>
          <p:cNvSpPr txBox="1"/>
          <p:nvPr>
            <p:ph idx="1" type="body"/>
          </p:nvPr>
        </p:nvSpPr>
        <p:spPr>
          <a:xfrm>
            <a:off x="1203350" y="2631850"/>
            <a:ext cx="21906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b="1" sz="4906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51717bcc1_0_94"/>
          <p:cNvSpPr txBox="1"/>
          <p:nvPr>
            <p:ph idx="1" type="body"/>
          </p:nvPr>
        </p:nvSpPr>
        <p:spPr>
          <a:xfrm>
            <a:off x="1203350" y="2784250"/>
            <a:ext cx="23180700" cy="4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6">
                <a:latin typeface="Open Sans"/>
                <a:ea typeface="Open Sans"/>
                <a:cs typeface="Open Sans"/>
                <a:sym typeface="Open Sans"/>
              </a:rPr>
              <a:t>Search using k-fold cross-validation</a:t>
            </a:r>
            <a:endParaRPr b="1" sz="5506">
              <a:latin typeface="Open Sans"/>
              <a:ea typeface="Open Sans"/>
              <a:cs typeface="Open Sans"/>
              <a:sym typeface="Open Sans"/>
            </a:endParaRPr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Provide the number of folds, k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Randomly split the training set into k folds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Model trains on the k-1 folds and evaluate on the remaining 1 fold for k iterations</a:t>
            </a:r>
            <a:endParaRPr sz="4906"/>
          </a:p>
          <a:p>
            <a:pPr indent="-59039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Char char="•"/>
            </a:pPr>
            <a:r>
              <a:rPr lang="en-US" sz="4906"/>
              <a:t>Performance measure are averaged over k values</a:t>
            </a:r>
            <a:endParaRPr sz="4906"/>
          </a:p>
        </p:txBody>
      </p:sp>
      <p:sp>
        <p:nvSpPr>
          <p:cNvPr id="335" name="Google Shape;335;g1051717bcc1_0_94"/>
          <p:cNvSpPr txBox="1"/>
          <p:nvPr>
            <p:ph type="title"/>
          </p:nvPr>
        </p:nvSpPr>
        <p:spPr>
          <a:xfrm>
            <a:off x="893050" y="-5275"/>
            <a:ext cx="21956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6) Improving your model</a:t>
            </a:r>
            <a:endParaRPr/>
          </a:p>
        </p:txBody>
      </p:sp>
      <p:sp>
        <p:nvSpPr>
          <p:cNvPr id="336" name="Google Shape;336;g1051717bcc1_0_94"/>
          <p:cNvSpPr txBox="1"/>
          <p:nvPr>
            <p:ph idx="2" type="subTitle"/>
          </p:nvPr>
        </p:nvSpPr>
        <p:spPr>
          <a:xfrm>
            <a:off x="1095650" y="1739875"/>
            <a:ext cx="2201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What to do to improve the performance?</a:t>
            </a:r>
            <a:endParaRPr/>
          </a:p>
        </p:txBody>
      </p:sp>
      <p:pic>
        <p:nvPicPr>
          <p:cNvPr id="337" name="Google Shape;337;g1051717bcc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125" y="7713025"/>
            <a:ext cx="15137300" cy="57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"/>
          <p:cNvSpPr txBox="1"/>
          <p:nvPr>
            <p:ph type="title"/>
          </p:nvPr>
        </p:nvSpPr>
        <p:spPr>
          <a:xfrm>
            <a:off x="1213950" y="5896050"/>
            <a:ext cx="219561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/>
              <a:t>Q&amp;A</a:t>
            </a:r>
            <a:endParaRPr sz="1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51717bcc1_0_123"/>
          <p:cNvSpPr txBox="1"/>
          <p:nvPr>
            <p:ph type="title"/>
          </p:nvPr>
        </p:nvSpPr>
        <p:spPr>
          <a:xfrm>
            <a:off x="2116775" y="2944925"/>
            <a:ext cx="16503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Let’s do the hands-on session now!</a:t>
            </a:r>
            <a:endParaRPr/>
          </a:p>
        </p:txBody>
      </p:sp>
      <p:pic>
        <p:nvPicPr>
          <p:cNvPr id="348" name="Google Shape;348;g1051717bcc1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938" y="6170875"/>
            <a:ext cx="6346975" cy="63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5fe2de1cb_0_25"/>
          <p:cNvSpPr txBox="1"/>
          <p:nvPr>
            <p:ph idx="1" type="body"/>
          </p:nvPr>
        </p:nvSpPr>
        <p:spPr>
          <a:xfrm>
            <a:off x="10239250" y="7473863"/>
            <a:ext cx="74121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https://forms.gle/FGfQTmJxHUtNGzfw6</a:t>
            </a:r>
            <a:r>
              <a:rPr lang="en-US" sz="4300">
                <a:latin typeface="Arial"/>
                <a:ea typeface="Arial"/>
                <a:cs typeface="Arial"/>
                <a:sym typeface="Arial"/>
              </a:rPr>
              <a:t> </a:t>
            </a:r>
            <a:endParaRPr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fe2de1cb_0_25"/>
          <p:cNvSpPr txBox="1"/>
          <p:nvPr>
            <p:ph type="title"/>
          </p:nvPr>
        </p:nvSpPr>
        <p:spPr>
          <a:xfrm>
            <a:off x="2546150" y="2990725"/>
            <a:ext cx="14542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/>
              <a:t>Leave us your feedback</a:t>
            </a:r>
            <a:endParaRPr/>
          </a:p>
        </p:txBody>
      </p:sp>
      <p:pic>
        <p:nvPicPr>
          <p:cNvPr id="355" name="Google Shape;355;g105fe2de1cb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825" y="4914657"/>
            <a:ext cx="6839325" cy="68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1717bcc1_0_130"/>
          <p:cNvSpPr txBox="1"/>
          <p:nvPr>
            <p:ph idx="2" type="body"/>
          </p:nvPr>
        </p:nvSpPr>
        <p:spPr>
          <a:xfrm>
            <a:off x="1203350" y="4079650"/>
            <a:ext cx="219063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0131" lvl="0" marL="457200" rtl="0" algn="l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Solve a ML problem using Scikit-Learn</a:t>
            </a:r>
            <a:endParaRPr sz="4906"/>
          </a:p>
          <a:p>
            <a:pPr indent="-540131" lvl="0" marL="457200" rtl="0" algn="l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Data exploration</a:t>
            </a:r>
            <a:endParaRPr sz="4906"/>
          </a:p>
          <a:p>
            <a:pPr indent="-540131" lvl="0" marL="457200" rtl="0" algn="l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Data preparation</a:t>
            </a:r>
            <a:endParaRPr sz="4906"/>
          </a:p>
          <a:p>
            <a:pPr indent="-540131" lvl="0" marL="457200" rtl="0" algn="l">
              <a:spcBef>
                <a:spcPts val="0"/>
              </a:spcBef>
              <a:spcAft>
                <a:spcPts val="0"/>
              </a:spcAft>
              <a:buSzPts val="4906"/>
              <a:buChar char="●"/>
            </a:pPr>
            <a:r>
              <a:rPr lang="en-US" sz="4906"/>
              <a:t>Hyperparameter search using k-fold cross-validation</a:t>
            </a:r>
            <a:endParaRPr sz="4906"/>
          </a:p>
        </p:txBody>
      </p:sp>
      <p:sp>
        <p:nvSpPr>
          <p:cNvPr id="131" name="Google Shape;131;g1051717bcc1_0_130"/>
          <p:cNvSpPr txBox="1"/>
          <p:nvPr>
            <p:ph type="title"/>
          </p:nvPr>
        </p:nvSpPr>
        <p:spPr>
          <a:xfrm>
            <a:off x="893050" y="1290125"/>
            <a:ext cx="219561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9100"/>
              <a:t>What are we going to learn?</a:t>
            </a:r>
            <a:endParaRPr sz="9100"/>
          </a:p>
        </p:txBody>
      </p:sp>
      <p:sp>
        <p:nvSpPr>
          <p:cNvPr id="132" name="Google Shape;132;g1051717bcc1_0_130"/>
          <p:cNvSpPr txBox="1"/>
          <p:nvPr/>
        </p:nvSpPr>
        <p:spPr>
          <a:xfrm>
            <a:off x="1185000" y="8824275"/>
            <a:ext cx="2201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Drop your question in the chat box if you don’t understand anything!</a:t>
            </a:r>
            <a:endParaRPr sz="48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5fe2de1cb_0_19"/>
          <p:cNvSpPr txBox="1"/>
          <p:nvPr>
            <p:ph type="title"/>
          </p:nvPr>
        </p:nvSpPr>
        <p:spPr>
          <a:xfrm>
            <a:off x="1213950" y="5842200"/>
            <a:ext cx="219561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10000"/>
              <a:t>Group photo!</a:t>
            </a:r>
            <a:endParaRPr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a5b8c846_2_10"/>
          <p:cNvSpPr txBox="1"/>
          <p:nvPr>
            <p:ph idx="2" type="body"/>
          </p:nvPr>
        </p:nvSpPr>
        <p:spPr>
          <a:xfrm>
            <a:off x="1203350" y="4079650"/>
            <a:ext cx="21906300" cy="4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906"/>
              <a:t>Frame the problem</a:t>
            </a:r>
            <a:endParaRPr sz="4906"/>
          </a:p>
          <a:p>
            <a:pPr indent="-54013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AutoNum type="arabicPeriod"/>
            </a:pPr>
            <a:r>
              <a:rPr lang="en-US" sz="4906"/>
              <a:t>Get the data</a:t>
            </a:r>
            <a:endParaRPr sz="4906"/>
          </a:p>
          <a:p>
            <a:pPr indent="-54013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AutoNum type="arabicPeriod"/>
            </a:pPr>
            <a:r>
              <a:rPr lang="en-US" sz="4906"/>
              <a:t>Explore the data</a:t>
            </a:r>
            <a:endParaRPr sz="4906"/>
          </a:p>
          <a:p>
            <a:pPr indent="-54013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AutoNum type="arabicPeriod"/>
            </a:pPr>
            <a:r>
              <a:rPr lang="en-US" sz="4906"/>
              <a:t>Prepare the data for ML algorithms</a:t>
            </a:r>
            <a:endParaRPr sz="4906"/>
          </a:p>
          <a:p>
            <a:pPr indent="-54013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AutoNum type="arabicPeriod"/>
            </a:pPr>
            <a:r>
              <a:rPr lang="en-US" sz="4906"/>
              <a:t>Select a model and train it</a:t>
            </a:r>
            <a:endParaRPr sz="4906"/>
          </a:p>
          <a:p>
            <a:pPr indent="-54013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6"/>
              <a:buAutoNum type="arabicPeriod"/>
            </a:pPr>
            <a:r>
              <a:rPr lang="en-US" sz="4906"/>
              <a:t>Improve your model</a:t>
            </a:r>
            <a:endParaRPr sz="4906"/>
          </a:p>
        </p:txBody>
      </p:sp>
      <p:sp>
        <p:nvSpPr>
          <p:cNvPr id="138" name="Google Shape;138;g104a5b8c846_2_10"/>
          <p:cNvSpPr txBox="1"/>
          <p:nvPr>
            <p:ph type="title"/>
          </p:nvPr>
        </p:nvSpPr>
        <p:spPr>
          <a:xfrm>
            <a:off x="893050" y="1290125"/>
            <a:ext cx="219561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9100"/>
              <a:t>6</a:t>
            </a:r>
            <a:r>
              <a:rPr lang="en-US" sz="9100"/>
              <a:t> common steps when doing a ML project</a:t>
            </a:r>
            <a:endParaRPr sz="9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a5b8c846_2_16"/>
          <p:cNvSpPr txBox="1"/>
          <p:nvPr>
            <p:ph type="title"/>
          </p:nvPr>
        </p:nvSpPr>
        <p:spPr>
          <a:xfrm>
            <a:off x="893050" y="12901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-660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AutoNum type="arabicParenR"/>
            </a:pPr>
            <a:r>
              <a:rPr lang="en-US" sz="8600"/>
              <a:t>Frame</a:t>
            </a:r>
            <a:r>
              <a:rPr lang="en-US" sz="8600"/>
              <a:t> the problem</a:t>
            </a:r>
            <a:endParaRPr sz="8600"/>
          </a:p>
        </p:txBody>
      </p:sp>
      <p:sp>
        <p:nvSpPr>
          <p:cNvPr id="144" name="Google Shape;144;g104a5b8c846_2_16"/>
          <p:cNvSpPr txBox="1"/>
          <p:nvPr>
            <p:ph idx="1" type="body"/>
          </p:nvPr>
        </p:nvSpPr>
        <p:spPr>
          <a:xfrm>
            <a:off x="1203350" y="4079650"/>
            <a:ext cx="21906300" cy="5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963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24"/>
              <a:buChar char="•"/>
            </a:pPr>
            <a:r>
              <a:rPr lang="en-US" sz="4206"/>
              <a:t>Is it a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supervised</a:t>
            </a:r>
            <a:r>
              <a:rPr lang="en-US" sz="4206"/>
              <a:t> or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unsupervised</a:t>
            </a:r>
            <a:r>
              <a:rPr lang="en-US" sz="4206"/>
              <a:t> learning task?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-54594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•"/>
            </a:pPr>
            <a:r>
              <a:rPr lang="en-US" sz="4206"/>
              <a:t>Is it a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en-US" sz="4206"/>
              <a:t> or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regression</a:t>
            </a:r>
            <a:r>
              <a:rPr lang="en-US" sz="4206"/>
              <a:t> task?</a:t>
            </a:r>
            <a:endParaRPr sz="4206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-545945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•"/>
            </a:pPr>
            <a:r>
              <a:rPr lang="en-US" sz="4206"/>
              <a:t>What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performance measure</a:t>
            </a:r>
            <a:r>
              <a:rPr lang="en-US" sz="4206"/>
              <a:t> to use for this problem?</a:t>
            </a:r>
            <a:endParaRPr sz="4206"/>
          </a:p>
          <a:p>
            <a:pPr indent="-4956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○"/>
            </a:pPr>
            <a:r>
              <a:rPr lang="en-US" sz="4206"/>
              <a:t>Regression			: MSE, RMSE, MAE, etc.</a:t>
            </a:r>
            <a:endParaRPr sz="4206"/>
          </a:p>
          <a:p>
            <a:pPr indent="-4956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○"/>
            </a:pPr>
            <a:r>
              <a:rPr lang="en-US" sz="4206"/>
              <a:t>Classification		: Accuracy, Precision, Recall, F1 score, etc.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</p:txBody>
      </p:sp>
      <p:sp>
        <p:nvSpPr>
          <p:cNvPr id="145" name="Google Shape;145;g104a5b8c846_2_16"/>
          <p:cNvSpPr txBox="1"/>
          <p:nvPr>
            <p:ph idx="2" type="subTitle"/>
          </p:nvPr>
        </p:nvSpPr>
        <p:spPr>
          <a:xfrm>
            <a:off x="1095650" y="30352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Some questions to ask yourself ...</a:t>
            </a:r>
            <a:endParaRPr sz="4100"/>
          </a:p>
        </p:txBody>
      </p:sp>
      <p:pic>
        <p:nvPicPr>
          <p:cNvPr id="146" name="Google Shape;146;g104a5b8c846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263" y="3035275"/>
            <a:ext cx="8798275" cy="38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04a5b8c846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1300" y="7552151"/>
            <a:ext cx="7774200" cy="43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a5b8c846_2_22"/>
          <p:cNvSpPr txBox="1"/>
          <p:nvPr>
            <p:ph type="title"/>
          </p:nvPr>
        </p:nvSpPr>
        <p:spPr>
          <a:xfrm>
            <a:off x="893050" y="6043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/>
              <a:t>2) Get the data</a:t>
            </a:r>
            <a:endParaRPr sz="8600"/>
          </a:p>
        </p:txBody>
      </p:sp>
      <p:sp>
        <p:nvSpPr>
          <p:cNvPr id="153" name="Google Shape;153;g104a5b8c846_2_22"/>
          <p:cNvSpPr txBox="1"/>
          <p:nvPr>
            <p:ph idx="1" type="body"/>
          </p:nvPr>
        </p:nvSpPr>
        <p:spPr>
          <a:xfrm>
            <a:off x="1203350" y="3393850"/>
            <a:ext cx="21906300" cy="6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963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24"/>
              <a:buChar char="•"/>
            </a:pPr>
            <a:r>
              <a:rPr lang="en-US" sz="4206"/>
              <a:t>Split dataset into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training set</a:t>
            </a:r>
            <a:r>
              <a:rPr lang="en-US" sz="4206"/>
              <a:t> and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test set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-4956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○"/>
            </a:pPr>
            <a:r>
              <a:rPr lang="en-US" sz="4206"/>
              <a:t>Put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test set</a:t>
            </a:r>
            <a:r>
              <a:rPr lang="en-US" sz="4206"/>
              <a:t> aside and never look at it (typically below 40% of the whole dataset)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-4956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○"/>
            </a:pPr>
            <a:r>
              <a:rPr lang="en-US" sz="4206"/>
              <a:t>We want to work solely with our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training set</a:t>
            </a:r>
            <a:r>
              <a:rPr lang="en-US" sz="4206"/>
              <a:t> to prevent us from </a:t>
            </a:r>
            <a:r>
              <a:rPr i="1" lang="en-US" sz="4206"/>
              <a:t>overfitting</a:t>
            </a:r>
            <a:r>
              <a:rPr lang="en-US" sz="4206"/>
              <a:t> onto the entire dataset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-4956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○"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Test set</a:t>
            </a:r>
            <a:r>
              <a:rPr lang="en-US" sz="4206"/>
              <a:t> enables you to obtain an estimate for the generalization error that your </a:t>
            </a:r>
            <a:r>
              <a:rPr lang="en-US" sz="4206"/>
              <a:t>model</a:t>
            </a:r>
            <a:r>
              <a:rPr lang="en-US" sz="4206"/>
              <a:t> will have when deploying in production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</p:txBody>
      </p:sp>
      <p:sp>
        <p:nvSpPr>
          <p:cNvPr id="154" name="Google Shape;154;g104a5b8c846_2_22"/>
          <p:cNvSpPr txBox="1"/>
          <p:nvPr>
            <p:ph idx="2" type="subTitle"/>
          </p:nvPr>
        </p:nvSpPr>
        <p:spPr>
          <a:xfrm>
            <a:off x="1095650" y="23494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After getting the data, y</a:t>
            </a:r>
            <a:r>
              <a:rPr lang="en-US" sz="4100"/>
              <a:t>ou should do this!</a:t>
            </a:r>
            <a:endParaRPr sz="4100"/>
          </a:p>
        </p:txBody>
      </p:sp>
      <p:pic>
        <p:nvPicPr>
          <p:cNvPr id="155" name="Google Shape;155;g104a5b8c846_2_22"/>
          <p:cNvPicPr preferRelativeResize="0"/>
          <p:nvPr/>
        </p:nvPicPr>
        <p:blipFill rotWithShape="1">
          <a:blip r:embed="rId3">
            <a:alphaModFix/>
          </a:blip>
          <a:srcRect b="49647" l="5615" r="0" t="0"/>
          <a:stretch/>
        </p:blipFill>
        <p:spPr>
          <a:xfrm>
            <a:off x="9993075" y="10239250"/>
            <a:ext cx="13116575" cy="30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a5b8c846_2_28"/>
          <p:cNvSpPr txBox="1"/>
          <p:nvPr>
            <p:ph idx="1" type="body"/>
          </p:nvPr>
        </p:nvSpPr>
        <p:spPr>
          <a:xfrm>
            <a:off x="1203350" y="2708050"/>
            <a:ext cx="219063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963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24"/>
              <a:buChar char="•"/>
            </a:pPr>
            <a:r>
              <a:rPr lang="en-US" sz="4206"/>
              <a:t>Study each attribute and its characteristics</a:t>
            </a:r>
            <a:endParaRPr sz="373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</p:txBody>
      </p:sp>
      <p:sp>
        <p:nvSpPr>
          <p:cNvPr id="161" name="Google Shape;161;g104a5b8c846_2_28"/>
          <p:cNvSpPr txBox="1"/>
          <p:nvPr>
            <p:ph type="title"/>
          </p:nvPr>
        </p:nvSpPr>
        <p:spPr>
          <a:xfrm>
            <a:off x="893050" y="1471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8600"/>
              <a:t>3) Explore the data</a:t>
            </a:r>
            <a:endParaRPr sz="8600"/>
          </a:p>
        </p:txBody>
      </p:sp>
      <p:sp>
        <p:nvSpPr>
          <p:cNvPr id="162" name="Google Shape;162;g104a5b8c846_2_28"/>
          <p:cNvSpPr txBox="1"/>
          <p:nvPr>
            <p:ph idx="2" type="subTitle"/>
          </p:nvPr>
        </p:nvSpPr>
        <p:spPr>
          <a:xfrm>
            <a:off x="1095650" y="18922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Understand your data</a:t>
            </a:r>
            <a:endParaRPr sz="4100"/>
          </a:p>
        </p:txBody>
      </p:sp>
      <p:pic>
        <p:nvPicPr>
          <p:cNvPr id="163" name="Google Shape;163;g104a5b8c846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650" y="4262188"/>
            <a:ext cx="8418775" cy="88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04a5b8c846_2_28"/>
          <p:cNvSpPr txBox="1"/>
          <p:nvPr>
            <p:ph idx="1" type="body"/>
          </p:nvPr>
        </p:nvSpPr>
        <p:spPr>
          <a:xfrm>
            <a:off x="10551300" y="4320425"/>
            <a:ext cx="11748900" cy="7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Which features contain null values?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-495681" lvl="0" marL="457200" rtl="0" algn="l"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Age, Cabin, Embarked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Which features are categorical?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Survived (</a:t>
            </a:r>
            <a:r>
              <a:rPr i="1" lang="en-US" sz="4206"/>
              <a:t>Target</a:t>
            </a:r>
            <a:r>
              <a:rPr lang="en-US" sz="4206"/>
              <a:t>), Sex, Ticket, Cabin, Embarked, Pclass (</a:t>
            </a:r>
            <a:r>
              <a:rPr i="1" lang="en-US" sz="4206"/>
              <a:t>Ordinal</a:t>
            </a:r>
            <a:r>
              <a:rPr lang="en-US" sz="4206"/>
              <a:t>)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Which 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 are numerical?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Age, Fare, SibSp (</a:t>
            </a:r>
            <a:r>
              <a:rPr i="1" lang="en-US" sz="4206"/>
              <a:t>Discrete</a:t>
            </a:r>
            <a:r>
              <a:rPr lang="en-US" sz="4206"/>
              <a:t>), Parch (</a:t>
            </a:r>
            <a:r>
              <a:rPr i="1" lang="en-US" sz="4206"/>
              <a:t>Discrete</a:t>
            </a:r>
            <a:r>
              <a:rPr lang="en-US" sz="4206"/>
              <a:t>)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And more...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ea54371b_0_2"/>
          <p:cNvSpPr txBox="1"/>
          <p:nvPr>
            <p:ph idx="1" type="body"/>
          </p:nvPr>
        </p:nvSpPr>
        <p:spPr>
          <a:xfrm>
            <a:off x="1203350" y="2936650"/>
            <a:ext cx="219063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963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24"/>
              <a:buChar char="•"/>
            </a:pPr>
            <a:r>
              <a:rPr lang="en-US" sz="4206"/>
              <a:t>Visualize the data</a:t>
            </a:r>
            <a:endParaRPr sz="373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</p:txBody>
      </p:sp>
      <p:sp>
        <p:nvSpPr>
          <p:cNvPr id="170" name="Google Shape;170;g104ea54371b_0_2"/>
          <p:cNvSpPr txBox="1"/>
          <p:nvPr>
            <p:ph type="title"/>
          </p:nvPr>
        </p:nvSpPr>
        <p:spPr>
          <a:xfrm>
            <a:off x="893050" y="1471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8600"/>
              <a:t>3) Explore the data</a:t>
            </a:r>
            <a:endParaRPr sz="8600"/>
          </a:p>
        </p:txBody>
      </p:sp>
      <p:sp>
        <p:nvSpPr>
          <p:cNvPr id="171" name="Google Shape;171;g104ea54371b_0_2"/>
          <p:cNvSpPr txBox="1"/>
          <p:nvPr>
            <p:ph idx="2" type="subTitle"/>
          </p:nvPr>
        </p:nvSpPr>
        <p:spPr>
          <a:xfrm>
            <a:off x="1095650" y="18922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Understand your data</a:t>
            </a:r>
            <a:endParaRPr sz="4100"/>
          </a:p>
        </p:txBody>
      </p:sp>
      <p:pic>
        <p:nvPicPr>
          <p:cNvPr id="172" name="Google Shape;172;g104ea54371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350" y="4404825"/>
            <a:ext cx="11239150" cy="7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04ea54371b_0_2"/>
          <p:cNvSpPr txBox="1"/>
          <p:nvPr>
            <p:ph idx="1" type="body"/>
          </p:nvPr>
        </p:nvSpPr>
        <p:spPr>
          <a:xfrm>
            <a:off x="13557775" y="4831225"/>
            <a:ext cx="9291300" cy="5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Pclass: socio-economic status</a:t>
            </a:r>
            <a:endParaRPr sz="4206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6"/>
              <a:t>1 → upper</a:t>
            </a:r>
            <a:endParaRPr sz="4206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6"/>
              <a:t>2 → middle</a:t>
            </a:r>
            <a:endParaRPr sz="4206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6"/>
              <a:t>3 → lower</a:t>
            </a:r>
            <a:endParaRPr sz="420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  <a:p>
            <a:pPr indent="-488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Char char="-"/>
            </a:pPr>
            <a:r>
              <a:rPr lang="en-US" sz="4100"/>
              <a:t>From this visualization, we can infer that upper class people has higher surviving rate</a:t>
            </a:r>
            <a:endParaRPr sz="4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4a5b8c846_2_57"/>
          <p:cNvSpPr txBox="1"/>
          <p:nvPr>
            <p:ph idx="1" type="body"/>
          </p:nvPr>
        </p:nvSpPr>
        <p:spPr>
          <a:xfrm>
            <a:off x="1203350" y="2327050"/>
            <a:ext cx="219063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9638" lvl="0" marL="697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24"/>
              <a:buChar char="•"/>
            </a:pPr>
            <a:r>
              <a:rPr lang="en-US" sz="4206"/>
              <a:t>Determine correlation of each numerical feature to target</a:t>
            </a:r>
            <a:endParaRPr sz="3736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4100"/>
          </a:p>
        </p:txBody>
      </p:sp>
      <p:sp>
        <p:nvSpPr>
          <p:cNvPr id="179" name="Google Shape;179;g104a5b8c846_2_57"/>
          <p:cNvSpPr txBox="1"/>
          <p:nvPr>
            <p:ph type="title"/>
          </p:nvPr>
        </p:nvSpPr>
        <p:spPr>
          <a:xfrm>
            <a:off x="1178450" y="-159725"/>
            <a:ext cx="2195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sz="8600"/>
              <a:t>3) Explore the data</a:t>
            </a:r>
            <a:endParaRPr sz="8600"/>
          </a:p>
        </p:txBody>
      </p:sp>
      <p:sp>
        <p:nvSpPr>
          <p:cNvPr id="180" name="Google Shape;180;g104a5b8c846_2_57"/>
          <p:cNvSpPr txBox="1"/>
          <p:nvPr>
            <p:ph idx="2" type="subTitle"/>
          </p:nvPr>
        </p:nvSpPr>
        <p:spPr>
          <a:xfrm>
            <a:off x="1095650" y="1587475"/>
            <a:ext cx="2201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100"/>
              <a:t>Understand your data</a:t>
            </a:r>
            <a:endParaRPr sz="4100"/>
          </a:p>
        </p:txBody>
      </p:sp>
      <p:sp>
        <p:nvSpPr>
          <p:cNvPr id="181" name="Google Shape;181;g104a5b8c846_2_57"/>
          <p:cNvSpPr txBox="1"/>
          <p:nvPr>
            <p:ph idx="1" type="body"/>
          </p:nvPr>
        </p:nvSpPr>
        <p:spPr>
          <a:xfrm>
            <a:off x="1459350" y="8348025"/>
            <a:ext cx="102384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6">
                <a:latin typeface="Open Sans"/>
                <a:ea typeface="Open Sans"/>
                <a:cs typeface="Open Sans"/>
                <a:sym typeface="Open Sans"/>
              </a:rPr>
              <a:t>Pearson’s r</a:t>
            </a:r>
            <a:endParaRPr b="1" sz="4206">
              <a:latin typeface="Open Sans"/>
              <a:ea typeface="Open Sans"/>
              <a:cs typeface="Open Sans"/>
              <a:sym typeface="Open Sans"/>
            </a:endParaRPr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ranges from -1 to 1</a:t>
            </a:r>
            <a:endParaRPr sz="4206"/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near to 1, strong positive correlation</a:t>
            </a:r>
            <a:endParaRPr sz="4206"/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near to -1,  strong negative correlation</a:t>
            </a:r>
            <a:endParaRPr sz="4206"/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near to 0, no linear correlation</a:t>
            </a:r>
            <a:endParaRPr sz="4206"/>
          </a:p>
        </p:txBody>
      </p:sp>
      <p:pic>
        <p:nvPicPr>
          <p:cNvPr id="182" name="Google Shape;182;g104a5b8c846_2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13" y="3422025"/>
            <a:ext cx="13298776" cy="4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04a5b8c846_2_57"/>
          <p:cNvSpPr txBox="1"/>
          <p:nvPr>
            <p:ph idx="1" type="body"/>
          </p:nvPr>
        </p:nvSpPr>
        <p:spPr>
          <a:xfrm>
            <a:off x="12610750" y="8881425"/>
            <a:ext cx="102384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6"/>
              <a:t>cons:  </a:t>
            </a:r>
            <a:endParaRPr sz="4206"/>
          </a:p>
          <a:p>
            <a:pPr indent="-4956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6"/>
              <a:buChar char="-"/>
            </a:pPr>
            <a:r>
              <a:rPr lang="en-US" sz="4206"/>
              <a:t>only measure “linear” correlation (if 𝔁 ↑, then 𝐲 ↑ or ↓), may miss nonlinear correlation (when 𝔁 close to 0, then 𝐲 ↑ or ↓) </a:t>
            </a:r>
            <a:endParaRPr sz="4206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